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nton" pitchFamily="2" charset="0"/>
      <p:regular r:id="rId10"/>
    </p:embeddedFont>
    <p:embeddedFont>
      <p:font typeface="Montserrat" panose="00000500000000000000" pitchFamily="2" charset="0"/>
      <p:regular r:id="rId11"/>
    </p:embeddedFont>
    <p:embeddedFont>
      <p:font typeface="Open Sans" panose="020B0606030504020204" pitchFamily="34" charset="0"/>
      <p:regular r:id="rId12"/>
    </p:embeddedFont>
    <p:embeddedFont>
      <p:font typeface="Raleway Medium"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82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1.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jpeg"/><Relationship Id="rId16"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8.svg"/><Relationship Id="rId5" Type="http://schemas.openxmlformats.org/officeDocument/2006/relationships/image" Target="../media/image16.png"/><Relationship Id="rId15" Type="http://schemas.openxmlformats.org/officeDocument/2006/relationships/image" Target="../media/image23.png"/><Relationship Id="rId10" Type="http://schemas.openxmlformats.org/officeDocument/2006/relationships/image" Target="../media/image7.png"/><Relationship Id="rId4" Type="http://schemas.openxmlformats.org/officeDocument/2006/relationships/image" Target="../media/image15.svg"/><Relationship Id="rId9" Type="http://schemas.openxmlformats.org/officeDocument/2006/relationships/image" Target="../media/image3.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3.png"/><Relationship Id="rId7"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VE"/>
          </a:p>
        </p:txBody>
      </p:sp>
      <p:grpSp>
        <p:nvGrpSpPr>
          <p:cNvPr id="3" name="Group 3"/>
          <p:cNvGrpSpPr/>
          <p:nvPr/>
        </p:nvGrpSpPr>
        <p:grpSpPr>
          <a:xfrm>
            <a:off x="8505207" y="682599"/>
            <a:ext cx="9404563" cy="94045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txBody>
            <a:bodyPr/>
            <a:lstStyle/>
            <a:p>
              <a:endParaRPr lang="es-VE"/>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273139" y="1450531"/>
            <a:ext cx="7868699" cy="78686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txBody>
            <a:bodyPr/>
            <a:lstStyle/>
            <a:p>
              <a:endParaRPr lang="es-VE"/>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0385050" y="1185951"/>
            <a:ext cx="5644877" cy="7564324"/>
          </a:xfrm>
          <a:custGeom>
            <a:avLst/>
            <a:gdLst/>
            <a:ahLst/>
            <a:cxnLst/>
            <a:rect l="l" t="t" r="r" b="b"/>
            <a:pathLst>
              <a:path w="5644877" h="7564324">
                <a:moveTo>
                  <a:pt x="0" y="0"/>
                </a:moveTo>
                <a:lnTo>
                  <a:pt x="5644877" y="0"/>
                </a:lnTo>
                <a:lnTo>
                  <a:pt x="5644877" y="7564324"/>
                </a:lnTo>
                <a:lnTo>
                  <a:pt x="0" y="7564324"/>
                </a:lnTo>
                <a:lnTo>
                  <a:pt x="0" y="0"/>
                </a:lnTo>
                <a:close/>
              </a:path>
            </a:pathLst>
          </a:custGeom>
          <a:blipFill>
            <a:blip r:embed="rId3"/>
            <a:stretch>
              <a:fillRect/>
            </a:stretch>
          </a:blipFill>
        </p:spPr>
        <p:txBody>
          <a:bodyPr/>
          <a:lstStyle/>
          <a:p>
            <a:endParaRPr lang="es-VE"/>
          </a:p>
        </p:txBody>
      </p:sp>
      <p:grpSp>
        <p:nvGrpSpPr>
          <p:cNvPr id="10" name="Group 10"/>
          <p:cNvGrpSpPr/>
          <p:nvPr/>
        </p:nvGrpSpPr>
        <p:grpSpPr>
          <a:xfrm>
            <a:off x="8242509" y="3503495"/>
            <a:ext cx="1030630" cy="103063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483810" y="4968113"/>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4">
              <a:alphaModFix amt="46000"/>
            </a:blip>
            <a:stretch>
              <a:fillRect/>
            </a:stretch>
          </a:blipFill>
        </p:spPr>
        <p:txBody>
          <a:bodyPr/>
          <a:lstStyle/>
          <a:p>
            <a:endParaRPr lang="es-VE"/>
          </a:p>
        </p:txBody>
      </p:sp>
      <p:sp>
        <p:nvSpPr>
          <p:cNvPr id="14" name="Freeform 14"/>
          <p:cNvSpPr/>
          <p:nvPr/>
        </p:nvSpPr>
        <p:spPr>
          <a:xfrm>
            <a:off x="14450958" y="6480769"/>
            <a:ext cx="478436" cy="837524"/>
          </a:xfrm>
          <a:custGeom>
            <a:avLst/>
            <a:gdLst/>
            <a:ahLst/>
            <a:cxnLst/>
            <a:rect l="l" t="t" r="r" b="b"/>
            <a:pathLst>
              <a:path w="478436" h="837524">
                <a:moveTo>
                  <a:pt x="0" y="0"/>
                </a:moveTo>
                <a:lnTo>
                  <a:pt x="478436" y="0"/>
                </a:lnTo>
                <a:lnTo>
                  <a:pt x="478436" y="837525"/>
                </a:lnTo>
                <a:lnTo>
                  <a:pt x="0" y="8375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VE"/>
          </a:p>
        </p:txBody>
      </p:sp>
      <p:sp>
        <p:nvSpPr>
          <p:cNvPr id="15" name="TextBox 15"/>
          <p:cNvSpPr txBox="1"/>
          <p:nvPr/>
        </p:nvSpPr>
        <p:spPr>
          <a:xfrm>
            <a:off x="1028700" y="1200150"/>
            <a:ext cx="6968511" cy="3281970"/>
          </a:xfrm>
          <a:prstGeom prst="rect">
            <a:avLst/>
          </a:prstGeom>
        </p:spPr>
        <p:txBody>
          <a:bodyPr lIns="0" tIns="0" rIns="0" bIns="0" rtlCol="0" anchor="t">
            <a:spAutoFit/>
          </a:bodyPr>
          <a:lstStyle/>
          <a:p>
            <a:pPr algn="l">
              <a:lnSpc>
                <a:spcPts val="12754"/>
              </a:lnSpc>
            </a:pPr>
            <a:r>
              <a:rPr lang="en-US" sz="12147">
                <a:solidFill>
                  <a:srgbClr val="1F2374"/>
                </a:solidFill>
                <a:latin typeface="Anton"/>
                <a:ea typeface="Anton"/>
                <a:cs typeface="Anton"/>
                <a:sym typeface="Anton"/>
              </a:rPr>
              <a:t>SIMULADOR</a:t>
            </a:r>
          </a:p>
          <a:p>
            <a:pPr algn="l">
              <a:lnSpc>
                <a:spcPts val="12754"/>
              </a:lnSpc>
            </a:pPr>
            <a:r>
              <a:rPr lang="en-US" sz="12147">
                <a:solidFill>
                  <a:srgbClr val="1F2374"/>
                </a:solidFill>
                <a:latin typeface="Anton"/>
                <a:ea typeface="Anton"/>
                <a:cs typeface="Anton"/>
                <a:sym typeface="Anton"/>
              </a:rPr>
              <a:t>    DE UNA</a:t>
            </a:r>
          </a:p>
        </p:txBody>
      </p:sp>
      <p:sp>
        <p:nvSpPr>
          <p:cNvPr id="16" name="TextBox 16"/>
          <p:cNvSpPr txBox="1"/>
          <p:nvPr/>
        </p:nvSpPr>
        <p:spPr>
          <a:xfrm>
            <a:off x="934002" y="8735568"/>
            <a:ext cx="3549873" cy="656590"/>
          </a:xfrm>
          <a:prstGeom prst="rect">
            <a:avLst/>
          </a:prstGeom>
        </p:spPr>
        <p:txBody>
          <a:bodyPr lIns="0" tIns="0" rIns="0" bIns="0" rtlCol="0" anchor="t">
            <a:spAutoFit/>
          </a:bodyPr>
          <a:lstStyle/>
          <a:p>
            <a:pPr algn="l">
              <a:lnSpc>
                <a:spcPts val="2659"/>
              </a:lnSpc>
            </a:pPr>
            <a:r>
              <a:rPr lang="en-US" sz="1899">
                <a:solidFill>
                  <a:srgbClr val="000000"/>
                </a:solidFill>
                <a:latin typeface="Montserrat"/>
                <a:ea typeface="Montserrat"/>
                <a:cs typeface="Montserrat"/>
                <a:sym typeface="Montserrat"/>
              </a:rPr>
              <a:t>Juan Gomez 30.958.654</a:t>
            </a:r>
          </a:p>
          <a:p>
            <a:pPr algn="l">
              <a:lnSpc>
                <a:spcPts val="2659"/>
              </a:lnSpc>
              <a:spcBef>
                <a:spcPct val="0"/>
              </a:spcBef>
            </a:pPr>
            <a:r>
              <a:rPr lang="en-US" sz="1899">
                <a:solidFill>
                  <a:srgbClr val="000000"/>
                </a:solidFill>
                <a:latin typeface="Montserrat"/>
                <a:ea typeface="Montserrat"/>
                <a:cs typeface="Montserrat"/>
                <a:sym typeface="Montserrat"/>
              </a:rPr>
              <a:t>Bryan Mirabal 31.200.232</a:t>
            </a:r>
          </a:p>
        </p:txBody>
      </p:sp>
      <p:sp>
        <p:nvSpPr>
          <p:cNvPr id="17" name="TextBox 17"/>
          <p:cNvSpPr txBox="1"/>
          <p:nvPr/>
        </p:nvSpPr>
        <p:spPr>
          <a:xfrm>
            <a:off x="1028700" y="4512539"/>
            <a:ext cx="6968511" cy="3309883"/>
          </a:xfrm>
          <a:prstGeom prst="rect">
            <a:avLst/>
          </a:prstGeom>
        </p:spPr>
        <p:txBody>
          <a:bodyPr lIns="0" tIns="0" rIns="0" bIns="0" rtlCol="0" anchor="t">
            <a:spAutoFit/>
          </a:bodyPr>
          <a:lstStyle/>
          <a:p>
            <a:pPr algn="l">
              <a:lnSpc>
                <a:spcPts val="12859"/>
              </a:lnSpc>
            </a:pPr>
            <a:r>
              <a:rPr lang="en-US" sz="12247">
                <a:solidFill>
                  <a:srgbClr val="C4459F"/>
                </a:solidFill>
                <a:latin typeface="Anton"/>
                <a:ea typeface="Anton"/>
                <a:cs typeface="Anton"/>
                <a:sym typeface="Anton"/>
              </a:rPr>
              <a:t>    CACHE MULTINIVEL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VE"/>
          </a:p>
        </p:txBody>
      </p:sp>
      <p:sp>
        <p:nvSpPr>
          <p:cNvPr id="3" name="Freeform 3"/>
          <p:cNvSpPr/>
          <p:nvPr/>
        </p:nvSpPr>
        <p:spPr>
          <a:xfrm>
            <a:off x="12947727" y="-1077507"/>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es-VE"/>
          </a:p>
        </p:txBody>
      </p:sp>
      <p:sp>
        <p:nvSpPr>
          <p:cNvPr id="4" name="Freeform 4"/>
          <p:cNvSpPr/>
          <p:nvPr/>
        </p:nvSpPr>
        <p:spPr>
          <a:xfrm>
            <a:off x="-3424567" y="3676282"/>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es-VE"/>
          </a:p>
        </p:txBody>
      </p:sp>
      <p:grpSp>
        <p:nvGrpSpPr>
          <p:cNvPr id="5" name="Group 5"/>
          <p:cNvGrpSpPr/>
          <p:nvPr/>
        </p:nvGrpSpPr>
        <p:grpSpPr>
          <a:xfrm>
            <a:off x="10789108" y="212384"/>
            <a:ext cx="9404563" cy="94045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txBody>
            <a:bodyPr/>
            <a:lstStyle/>
            <a:p>
              <a:endParaRPr lang="es-VE"/>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557040" y="980316"/>
            <a:ext cx="7868699" cy="78686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txBody>
            <a:bodyPr/>
            <a:lstStyle/>
            <a:p>
              <a:endParaRPr lang="es-VE"/>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526409" y="3033280"/>
            <a:ext cx="1030630" cy="103063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866428" y="1310121"/>
            <a:ext cx="7249922" cy="7209088"/>
            <a:chOff x="0" y="0"/>
            <a:chExt cx="743819" cy="739630"/>
          </a:xfrm>
        </p:grpSpPr>
        <p:sp>
          <p:nvSpPr>
            <p:cNvPr id="15" name="Freeform 15"/>
            <p:cNvSpPr/>
            <p:nvPr/>
          </p:nvSpPr>
          <p:spPr>
            <a:xfrm>
              <a:off x="0" y="0"/>
              <a:ext cx="743819" cy="739630"/>
            </a:xfrm>
            <a:custGeom>
              <a:avLst/>
              <a:gdLst/>
              <a:ahLst/>
              <a:cxnLst/>
              <a:rect l="l" t="t" r="r" b="b"/>
              <a:pathLst>
                <a:path w="743819" h="739630">
                  <a:moveTo>
                    <a:pt x="371910" y="0"/>
                  </a:moveTo>
                  <a:cubicBezTo>
                    <a:pt x="166510" y="0"/>
                    <a:pt x="0" y="165572"/>
                    <a:pt x="0" y="369815"/>
                  </a:cubicBezTo>
                  <a:cubicBezTo>
                    <a:pt x="0" y="574058"/>
                    <a:pt x="166510" y="739630"/>
                    <a:pt x="371910" y="739630"/>
                  </a:cubicBezTo>
                  <a:cubicBezTo>
                    <a:pt x="577310" y="739630"/>
                    <a:pt x="743819" y="574058"/>
                    <a:pt x="743819" y="369815"/>
                  </a:cubicBezTo>
                  <a:cubicBezTo>
                    <a:pt x="743819" y="165572"/>
                    <a:pt x="577310" y="0"/>
                    <a:pt x="371910" y="0"/>
                  </a:cubicBezTo>
                  <a:close/>
                </a:path>
              </a:pathLst>
            </a:custGeom>
            <a:blipFill>
              <a:blip r:embed="rId4"/>
              <a:stretch>
                <a:fillRect t="-283" b="-283"/>
              </a:stretch>
            </a:blipFill>
          </p:spPr>
          <p:txBody>
            <a:bodyPr/>
            <a:lstStyle/>
            <a:p>
              <a:endParaRPr lang="es-VE"/>
            </a:p>
          </p:txBody>
        </p:sp>
      </p:grpSp>
      <p:sp>
        <p:nvSpPr>
          <p:cNvPr id="16" name="Freeform 16"/>
          <p:cNvSpPr/>
          <p:nvPr/>
        </p:nvSpPr>
        <p:spPr>
          <a:xfrm>
            <a:off x="697163" y="9427066"/>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VE"/>
          </a:p>
        </p:txBody>
      </p:sp>
      <p:sp>
        <p:nvSpPr>
          <p:cNvPr id="17" name="TextBox 17"/>
          <p:cNvSpPr txBox="1"/>
          <p:nvPr/>
        </p:nvSpPr>
        <p:spPr>
          <a:xfrm>
            <a:off x="1395111" y="1435189"/>
            <a:ext cx="7355471" cy="3958572"/>
          </a:xfrm>
          <a:prstGeom prst="rect">
            <a:avLst/>
          </a:prstGeom>
        </p:spPr>
        <p:txBody>
          <a:bodyPr lIns="0" tIns="0" rIns="0" bIns="0" rtlCol="0" anchor="t">
            <a:spAutoFit/>
          </a:bodyPr>
          <a:lstStyle/>
          <a:p>
            <a:pPr algn="l">
              <a:lnSpc>
                <a:spcPts val="10289"/>
              </a:lnSpc>
            </a:pPr>
            <a:r>
              <a:rPr lang="en-US" sz="9799">
                <a:solidFill>
                  <a:srgbClr val="1F2374"/>
                </a:solidFill>
                <a:latin typeface="Anton"/>
                <a:ea typeface="Anton"/>
                <a:cs typeface="Anton"/>
                <a:sym typeface="Anton"/>
              </a:rPr>
              <a:t>¿QUE </a:t>
            </a:r>
            <a:r>
              <a:rPr lang="en-US" sz="9799">
                <a:solidFill>
                  <a:srgbClr val="C4459F"/>
                </a:solidFill>
                <a:latin typeface="Anton"/>
                <a:ea typeface="Anton"/>
                <a:cs typeface="Anton"/>
                <a:sym typeface="Anton"/>
              </a:rPr>
              <a:t>ES</a:t>
            </a:r>
            <a:r>
              <a:rPr lang="en-US" sz="9799">
                <a:solidFill>
                  <a:srgbClr val="1F2374"/>
                </a:solidFill>
                <a:latin typeface="Anton"/>
                <a:ea typeface="Anton"/>
                <a:cs typeface="Anton"/>
                <a:sym typeface="Anton"/>
              </a:rPr>
              <a:t> UNA           CACHE </a:t>
            </a:r>
            <a:r>
              <a:rPr lang="en-US" sz="9799">
                <a:solidFill>
                  <a:srgbClr val="C4459F"/>
                </a:solidFill>
                <a:latin typeface="Anton"/>
                <a:ea typeface="Anton"/>
                <a:cs typeface="Anton"/>
                <a:sym typeface="Anton"/>
              </a:rPr>
              <a:t>MULTINIVEL?</a:t>
            </a:r>
          </a:p>
        </p:txBody>
      </p:sp>
      <p:sp>
        <p:nvSpPr>
          <p:cNvPr id="18" name="TextBox 18"/>
          <p:cNvSpPr txBox="1"/>
          <p:nvPr/>
        </p:nvSpPr>
        <p:spPr>
          <a:xfrm>
            <a:off x="1395111" y="5336611"/>
            <a:ext cx="7920383" cy="3937000"/>
          </a:xfrm>
          <a:prstGeom prst="rect">
            <a:avLst/>
          </a:prstGeom>
        </p:spPr>
        <p:txBody>
          <a:bodyPr lIns="0" tIns="0" rIns="0" bIns="0" rtlCol="0" anchor="t">
            <a:spAutoFit/>
          </a:bodyPr>
          <a:lstStyle/>
          <a:p>
            <a:pPr algn="l">
              <a:lnSpc>
                <a:spcPts val="3499"/>
              </a:lnSpc>
            </a:pPr>
            <a:r>
              <a:rPr lang="en-US" sz="2499" b="1">
                <a:solidFill>
                  <a:srgbClr val="000000"/>
                </a:solidFill>
                <a:latin typeface="Raleway Medium"/>
                <a:ea typeface="Raleway Medium"/>
                <a:cs typeface="Raleway Medium"/>
                <a:sym typeface="Raleway Medium"/>
              </a:rPr>
              <a:t>Es una estructura jerárquica de memoria caché que mejora el rendimiento de un sistema informático.</a:t>
            </a:r>
          </a:p>
          <a:p>
            <a:pPr algn="l">
              <a:lnSpc>
                <a:spcPts val="3499"/>
              </a:lnSpc>
            </a:pPr>
            <a:r>
              <a:rPr lang="en-US" sz="2499" b="1">
                <a:solidFill>
                  <a:srgbClr val="000000"/>
                </a:solidFill>
                <a:latin typeface="Raleway Medium"/>
                <a:ea typeface="Raleway Medium"/>
                <a:cs typeface="Raleway Medium"/>
                <a:sym typeface="Raleway Medium"/>
              </a:rPr>
              <a:t> </a:t>
            </a:r>
          </a:p>
          <a:p>
            <a:pPr algn="l">
              <a:lnSpc>
                <a:spcPts val="3499"/>
              </a:lnSpc>
            </a:pPr>
            <a:r>
              <a:rPr lang="en-US" sz="2499" b="1">
                <a:solidFill>
                  <a:srgbClr val="000000"/>
                </a:solidFill>
                <a:latin typeface="Raleway Medium"/>
                <a:ea typeface="Raleway Medium"/>
                <a:cs typeface="Raleway Medium"/>
                <a:sym typeface="Raleway Medium"/>
              </a:rPr>
              <a:t>Funciona organizando varios niveles de caché (por ejemplo, L1, L2, L3), donde:</a:t>
            </a:r>
          </a:p>
          <a:p>
            <a:pPr algn="l">
              <a:lnSpc>
                <a:spcPts val="3499"/>
              </a:lnSpc>
            </a:pPr>
            <a:endParaRPr lang="en-US" sz="2499" b="1">
              <a:solidFill>
                <a:srgbClr val="000000"/>
              </a:solidFill>
              <a:latin typeface="Raleway Medium"/>
              <a:ea typeface="Raleway Medium"/>
              <a:cs typeface="Raleway Medium"/>
              <a:sym typeface="Raleway Medium"/>
            </a:endParaRPr>
          </a:p>
          <a:p>
            <a:pPr algn="l">
              <a:lnSpc>
                <a:spcPts val="3499"/>
              </a:lnSpc>
              <a:spcBef>
                <a:spcPct val="0"/>
              </a:spcBef>
            </a:pPr>
            <a:r>
              <a:rPr lang="en-US" sz="2499" b="1">
                <a:solidFill>
                  <a:srgbClr val="000000"/>
                </a:solidFill>
                <a:latin typeface="Raleway Medium"/>
                <a:ea typeface="Raleway Medium"/>
                <a:cs typeface="Raleway Medium"/>
                <a:sym typeface="Raleway Medium"/>
              </a:rPr>
              <a:t>Esto permite acceder rápidamente a los datos más utilizados, reduciendo los tiempos de espera al procesar información.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VE"/>
          </a:p>
        </p:txBody>
      </p:sp>
      <p:grpSp>
        <p:nvGrpSpPr>
          <p:cNvPr id="3" name="Group 3"/>
          <p:cNvGrpSpPr/>
          <p:nvPr/>
        </p:nvGrpSpPr>
        <p:grpSpPr>
          <a:xfrm>
            <a:off x="-1631083" y="4392101"/>
            <a:ext cx="20887092" cy="5336414"/>
            <a:chOff x="0" y="0"/>
            <a:chExt cx="5501127" cy="1405475"/>
          </a:xfrm>
        </p:grpSpPr>
        <p:sp>
          <p:nvSpPr>
            <p:cNvPr id="4" name="Freeform 4"/>
            <p:cNvSpPr/>
            <p:nvPr/>
          </p:nvSpPr>
          <p:spPr>
            <a:xfrm>
              <a:off x="0" y="0"/>
              <a:ext cx="5501127" cy="1405475"/>
            </a:xfrm>
            <a:custGeom>
              <a:avLst/>
              <a:gdLst/>
              <a:ahLst/>
              <a:cxnLst/>
              <a:rect l="l" t="t" r="r" b="b"/>
              <a:pathLst>
                <a:path w="5501127" h="1405475">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txBody>
            <a:bodyPr/>
            <a:lstStyle/>
            <a:p>
              <a:endParaRPr lang="es-VE"/>
            </a:p>
          </p:txBody>
        </p:sp>
        <p:sp>
          <p:nvSpPr>
            <p:cNvPr id="5" name="TextBox 5"/>
            <p:cNvSpPr txBox="1"/>
            <p:nvPr/>
          </p:nvSpPr>
          <p:spPr>
            <a:xfrm>
              <a:off x="0" y="-38100"/>
              <a:ext cx="5501127" cy="144357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005199" y="5842629"/>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es-VE"/>
          </a:p>
        </p:txBody>
      </p:sp>
      <p:sp>
        <p:nvSpPr>
          <p:cNvPr id="7" name="Freeform 7"/>
          <p:cNvSpPr/>
          <p:nvPr/>
        </p:nvSpPr>
        <p:spPr>
          <a:xfrm>
            <a:off x="8619466" y="9068420"/>
            <a:ext cx="663074" cy="379761"/>
          </a:xfrm>
          <a:custGeom>
            <a:avLst/>
            <a:gdLst/>
            <a:ahLst/>
            <a:cxnLst/>
            <a:rect l="l" t="t" r="r" b="b"/>
            <a:pathLst>
              <a:path w="663074" h="379761">
                <a:moveTo>
                  <a:pt x="0" y="0"/>
                </a:moveTo>
                <a:lnTo>
                  <a:pt x="663075" y="0"/>
                </a:lnTo>
                <a:lnTo>
                  <a:pt x="663075"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VE"/>
          </a:p>
        </p:txBody>
      </p:sp>
      <p:sp>
        <p:nvSpPr>
          <p:cNvPr id="8" name="Freeform 8"/>
          <p:cNvSpPr/>
          <p:nvPr/>
        </p:nvSpPr>
        <p:spPr>
          <a:xfrm>
            <a:off x="-1345005" y="-817212"/>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VE"/>
          </a:p>
        </p:txBody>
      </p:sp>
      <p:sp>
        <p:nvSpPr>
          <p:cNvPr id="9" name="Freeform 9"/>
          <p:cNvSpPr/>
          <p:nvPr/>
        </p:nvSpPr>
        <p:spPr>
          <a:xfrm flipH="1">
            <a:off x="16128515" y="6992974"/>
            <a:ext cx="4318969" cy="4114800"/>
          </a:xfrm>
          <a:custGeom>
            <a:avLst/>
            <a:gdLst/>
            <a:ahLst/>
            <a:cxnLst/>
            <a:rect l="l" t="t" r="r" b="b"/>
            <a:pathLst>
              <a:path w="4318969" h="4114800">
                <a:moveTo>
                  <a:pt x="4318970" y="0"/>
                </a:moveTo>
                <a:lnTo>
                  <a:pt x="0" y="0"/>
                </a:lnTo>
                <a:lnTo>
                  <a:pt x="0" y="4114800"/>
                </a:lnTo>
                <a:lnTo>
                  <a:pt x="4318970" y="4114800"/>
                </a:lnTo>
                <a:lnTo>
                  <a:pt x="431897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VE"/>
          </a:p>
        </p:txBody>
      </p:sp>
      <p:sp>
        <p:nvSpPr>
          <p:cNvPr id="10" name="Freeform 10"/>
          <p:cNvSpPr/>
          <p:nvPr/>
        </p:nvSpPr>
        <p:spPr>
          <a:xfrm>
            <a:off x="12755863" y="-3661170"/>
            <a:ext cx="9639356" cy="8229600"/>
          </a:xfrm>
          <a:custGeom>
            <a:avLst/>
            <a:gdLst/>
            <a:ahLst/>
            <a:cxnLst/>
            <a:rect l="l" t="t" r="r" b="b"/>
            <a:pathLst>
              <a:path w="9639356" h="8229600">
                <a:moveTo>
                  <a:pt x="0" y="0"/>
                </a:moveTo>
                <a:lnTo>
                  <a:pt x="9639355" y="0"/>
                </a:lnTo>
                <a:lnTo>
                  <a:pt x="9639355" y="8229600"/>
                </a:lnTo>
                <a:lnTo>
                  <a:pt x="0" y="8229600"/>
                </a:lnTo>
                <a:lnTo>
                  <a:pt x="0" y="0"/>
                </a:lnTo>
                <a:close/>
              </a:path>
            </a:pathLst>
          </a:custGeom>
          <a:blipFill>
            <a:blip r:embed="rId3">
              <a:alphaModFix amt="46000"/>
            </a:blip>
            <a:stretch>
              <a:fillRect/>
            </a:stretch>
          </a:blipFill>
        </p:spPr>
        <p:txBody>
          <a:bodyPr/>
          <a:lstStyle/>
          <a:p>
            <a:endParaRPr lang="es-VE"/>
          </a:p>
        </p:txBody>
      </p:sp>
      <p:sp>
        <p:nvSpPr>
          <p:cNvPr id="11" name="Freeform 11"/>
          <p:cNvSpPr/>
          <p:nvPr/>
        </p:nvSpPr>
        <p:spPr>
          <a:xfrm>
            <a:off x="8951004" y="303454"/>
            <a:ext cx="8907617" cy="3713233"/>
          </a:xfrm>
          <a:custGeom>
            <a:avLst/>
            <a:gdLst/>
            <a:ahLst/>
            <a:cxnLst/>
            <a:rect l="l" t="t" r="r" b="b"/>
            <a:pathLst>
              <a:path w="8907617" h="3713233">
                <a:moveTo>
                  <a:pt x="0" y="0"/>
                </a:moveTo>
                <a:lnTo>
                  <a:pt x="8907616" y="0"/>
                </a:lnTo>
                <a:lnTo>
                  <a:pt x="8907616" y="3713233"/>
                </a:lnTo>
                <a:lnTo>
                  <a:pt x="0" y="3713233"/>
                </a:lnTo>
                <a:lnTo>
                  <a:pt x="0" y="0"/>
                </a:lnTo>
                <a:close/>
              </a:path>
            </a:pathLst>
          </a:custGeom>
          <a:blipFill>
            <a:blip r:embed="rId8"/>
            <a:stretch>
              <a:fillRect t="-45154" r="-900" b="-45154"/>
            </a:stretch>
          </a:blipFill>
        </p:spPr>
        <p:txBody>
          <a:bodyPr/>
          <a:lstStyle/>
          <a:p>
            <a:endParaRPr lang="es-VE"/>
          </a:p>
        </p:txBody>
      </p:sp>
      <p:sp>
        <p:nvSpPr>
          <p:cNvPr id="12" name="TextBox 12"/>
          <p:cNvSpPr txBox="1"/>
          <p:nvPr/>
        </p:nvSpPr>
        <p:spPr>
          <a:xfrm>
            <a:off x="2606050" y="5627626"/>
            <a:ext cx="13352981" cy="2683071"/>
          </a:xfrm>
          <a:prstGeom prst="rect">
            <a:avLst/>
          </a:prstGeom>
        </p:spPr>
        <p:txBody>
          <a:bodyPr lIns="0" tIns="0" rIns="0" bIns="0" rtlCol="0" anchor="t">
            <a:spAutoFit/>
          </a:bodyPr>
          <a:lstStyle/>
          <a:p>
            <a:pPr algn="ctr">
              <a:lnSpc>
                <a:spcPts val="3595"/>
              </a:lnSpc>
              <a:spcBef>
                <a:spcPct val="0"/>
              </a:spcBef>
            </a:pPr>
            <a:r>
              <a:rPr lang="en-US" sz="2568" b="1">
                <a:solidFill>
                  <a:srgbClr val="000000"/>
                </a:solidFill>
                <a:latin typeface="Raleway Medium"/>
                <a:ea typeface="Raleway Medium"/>
                <a:cs typeface="Raleway Medium"/>
                <a:sym typeface="Raleway Medium"/>
              </a:rPr>
              <a:t>El codigo simula un sistema de caché multinivel que optimiza el acceso a datos en memoria mediante niveles jerárquicos (L1, L2, L3). Utiliza una política de reemplazo llamada LRU para gestionar los datos menos utilizados y promueve la eficiencia al trasladar información de los niveles inferiores a los superiores cuando es necesario. Su objetivo principal es mejorar el rendimiento al reducir el tiempo de acceso a los datos más utilizados.</a:t>
            </a:r>
          </a:p>
        </p:txBody>
      </p:sp>
      <p:sp>
        <p:nvSpPr>
          <p:cNvPr id="13" name="TextBox 13"/>
          <p:cNvSpPr txBox="1"/>
          <p:nvPr/>
        </p:nvSpPr>
        <p:spPr>
          <a:xfrm>
            <a:off x="1827388" y="3463574"/>
            <a:ext cx="6792079" cy="848266"/>
          </a:xfrm>
          <a:prstGeom prst="rect">
            <a:avLst/>
          </a:prstGeom>
        </p:spPr>
        <p:txBody>
          <a:bodyPr lIns="0" tIns="0" rIns="0" bIns="0" rtlCol="0" anchor="t">
            <a:spAutoFit/>
          </a:bodyPr>
          <a:lstStyle/>
          <a:p>
            <a:pPr algn="ctr">
              <a:lnSpc>
                <a:spcPts val="6442"/>
              </a:lnSpc>
            </a:pPr>
            <a:r>
              <a:rPr lang="en-US" sz="6135">
                <a:solidFill>
                  <a:srgbClr val="1F2374"/>
                </a:solidFill>
                <a:latin typeface="Anton"/>
                <a:ea typeface="Anton"/>
                <a:cs typeface="Anton"/>
                <a:sym typeface="Anton"/>
              </a:rPr>
              <a:t>CODIGO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VE"/>
          </a:p>
        </p:txBody>
      </p:sp>
      <p:sp>
        <p:nvSpPr>
          <p:cNvPr id="3" name="Freeform 3"/>
          <p:cNvSpPr/>
          <p:nvPr/>
        </p:nvSpPr>
        <p:spPr>
          <a:xfrm>
            <a:off x="10550776" y="5439230"/>
            <a:ext cx="4455000" cy="4114800"/>
          </a:xfrm>
          <a:custGeom>
            <a:avLst/>
            <a:gdLst/>
            <a:ahLst/>
            <a:cxnLst/>
            <a:rect l="l" t="t" r="r" b="b"/>
            <a:pathLst>
              <a:path w="4455000" h="4114800">
                <a:moveTo>
                  <a:pt x="0" y="0"/>
                </a:moveTo>
                <a:lnTo>
                  <a:pt x="4455000" y="0"/>
                </a:lnTo>
                <a:lnTo>
                  <a:pt x="44550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a:p>
        </p:txBody>
      </p:sp>
      <p:sp>
        <p:nvSpPr>
          <p:cNvPr id="4" name="Freeform 4"/>
          <p:cNvSpPr/>
          <p:nvPr/>
        </p:nvSpPr>
        <p:spPr>
          <a:xfrm>
            <a:off x="746841" y="1577712"/>
            <a:ext cx="7315200" cy="1143831"/>
          </a:xfrm>
          <a:custGeom>
            <a:avLst/>
            <a:gdLst/>
            <a:ahLst/>
            <a:cxnLst/>
            <a:rect l="l" t="t" r="r" b="b"/>
            <a:pathLst>
              <a:path w="7315200" h="1143831">
                <a:moveTo>
                  <a:pt x="0" y="0"/>
                </a:moveTo>
                <a:lnTo>
                  <a:pt x="7315200" y="0"/>
                </a:lnTo>
                <a:lnTo>
                  <a:pt x="7315200" y="1143832"/>
                </a:lnTo>
                <a:lnTo>
                  <a:pt x="0" y="11438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VE"/>
          </a:p>
        </p:txBody>
      </p:sp>
      <p:sp>
        <p:nvSpPr>
          <p:cNvPr id="5" name="Freeform 5"/>
          <p:cNvSpPr/>
          <p:nvPr/>
        </p:nvSpPr>
        <p:spPr>
          <a:xfrm>
            <a:off x="-625684" y="-5117468"/>
            <a:ext cx="18778525" cy="9696548"/>
          </a:xfrm>
          <a:custGeom>
            <a:avLst/>
            <a:gdLst/>
            <a:ahLst/>
            <a:cxnLst/>
            <a:rect l="l" t="t" r="r" b="b"/>
            <a:pathLst>
              <a:path w="18778525" h="9696548">
                <a:moveTo>
                  <a:pt x="0" y="0"/>
                </a:moveTo>
                <a:lnTo>
                  <a:pt x="18778525" y="0"/>
                </a:lnTo>
                <a:lnTo>
                  <a:pt x="18778525" y="9696547"/>
                </a:lnTo>
                <a:lnTo>
                  <a:pt x="0" y="96965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VE"/>
          </a:p>
        </p:txBody>
      </p:sp>
      <p:sp>
        <p:nvSpPr>
          <p:cNvPr id="6" name="Freeform 6"/>
          <p:cNvSpPr/>
          <p:nvPr/>
        </p:nvSpPr>
        <p:spPr>
          <a:xfrm>
            <a:off x="-2766985" y="7261682"/>
            <a:ext cx="5814884" cy="4964457"/>
          </a:xfrm>
          <a:custGeom>
            <a:avLst/>
            <a:gdLst/>
            <a:ahLst/>
            <a:cxnLst/>
            <a:rect l="l" t="t" r="r" b="b"/>
            <a:pathLst>
              <a:path w="5814884" h="4964457">
                <a:moveTo>
                  <a:pt x="0" y="0"/>
                </a:moveTo>
                <a:lnTo>
                  <a:pt x="5814883" y="0"/>
                </a:lnTo>
                <a:lnTo>
                  <a:pt x="5814883" y="4964457"/>
                </a:lnTo>
                <a:lnTo>
                  <a:pt x="0" y="4964457"/>
                </a:lnTo>
                <a:lnTo>
                  <a:pt x="0" y="0"/>
                </a:lnTo>
                <a:close/>
              </a:path>
            </a:pathLst>
          </a:custGeom>
          <a:blipFill>
            <a:blip r:embed="rId9">
              <a:alphaModFix amt="46000"/>
            </a:blip>
            <a:stretch>
              <a:fillRect/>
            </a:stretch>
          </a:blipFill>
        </p:spPr>
        <p:txBody>
          <a:bodyPr/>
          <a:lstStyle/>
          <a:p>
            <a:endParaRPr lang="es-VE"/>
          </a:p>
        </p:txBody>
      </p:sp>
      <p:grpSp>
        <p:nvGrpSpPr>
          <p:cNvPr id="7" name="Group 7"/>
          <p:cNvGrpSpPr/>
          <p:nvPr/>
        </p:nvGrpSpPr>
        <p:grpSpPr>
          <a:xfrm>
            <a:off x="15445082" y="754470"/>
            <a:ext cx="957589" cy="95758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txBody>
            <a:bodyPr/>
            <a:lstStyle/>
            <a:p>
              <a:endParaRPr lang="es-VE"/>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39207" y="6238077"/>
            <a:ext cx="621722" cy="62172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579429" y="888817"/>
            <a:ext cx="688895" cy="68889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2673152" y="9364150"/>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VE"/>
          </a:p>
        </p:txBody>
      </p:sp>
      <p:grpSp>
        <p:nvGrpSpPr>
          <p:cNvPr id="17" name="Group 17"/>
          <p:cNvGrpSpPr/>
          <p:nvPr/>
        </p:nvGrpSpPr>
        <p:grpSpPr>
          <a:xfrm>
            <a:off x="13541503" y="3063114"/>
            <a:ext cx="243870" cy="24387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010891" y="8654354"/>
            <a:ext cx="621722" cy="62172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7259300" y="8965215"/>
            <a:ext cx="621722" cy="62172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0457" y="132748"/>
            <a:ext cx="621722" cy="62172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762178" y="939911"/>
            <a:ext cx="7315200" cy="2487168"/>
          </a:xfrm>
          <a:custGeom>
            <a:avLst/>
            <a:gdLst/>
            <a:ahLst/>
            <a:cxnLst/>
            <a:rect l="l" t="t" r="r" b="b"/>
            <a:pathLst>
              <a:path w="7315200" h="2487168">
                <a:moveTo>
                  <a:pt x="0" y="0"/>
                </a:moveTo>
                <a:lnTo>
                  <a:pt x="7315200" y="0"/>
                </a:lnTo>
                <a:lnTo>
                  <a:pt x="7315200" y="2487168"/>
                </a:lnTo>
                <a:lnTo>
                  <a:pt x="0" y="24871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VE"/>
          </a:p>
        </p:txBody>
      </p:sp>
      <p:grpSp>
        <p:nvGrpSpPr>
          <p:cNvPr id="30" name="Group 30"/>
          <p:cNvGrpSpPr/>
          <p:nvPr/>
        </p:nvGrpSpPr>
        <p:grpSpPr>
          <a:xfrm>
            <a:off x="1350068" y="443609"/>
            <a:ext cx="6108746" cy="3345236"/>
            <a:chOff x="0" y="0"/>
            <a:chExt cx="1484257" cy="812800"/>
          </a:xfrm>
        </p:grpSpPr>
        <p:sp>
          <p:nvSpPr>
            <p:cNvPr id="31" name="Freeform 31"/>
            <p:cNvSpPr/>
            <p:nvPr/>
          </p:nvSpPr>
          <p:spPr>
            <a:xfrm>
              <a:off x="0" y="0"/>
              <a:ext cx="1484257" cy="812800"/>
            </a:xfrm>
            <a:custGeom>
              <a:avLst/>
              <a:gdLst/>
              <a:ahLst/>
              <a:cxnLst/>
              <a:rect l="l" t="t" r="r" b="b"/>
              <a:pathLst>
                <a:path w="1484257" h="812800">
                  <a:moveTo>
                    <a:pt x="27882" y="0"/>
                  </a:moveTo>
                  <a:lnTo>
                    <a:pt x="1456375" y="0"/>
                  </a:lnTo>
                  <a:cubicBezTo>
                    <a:pt x="1471774" y="0"/>
                    <a:pt x="1484257" y="12483"/>
                    <a:pt x="1484257" y="27882"/>
                  </a:cubicBezTo>
                  <a:lnTo>
                    <a:pt x="1484257" y="784918"/>
                  </a:lnTo>
                  <a:cubicBezTo>
                    <a:pt x="1484257" y="800317"/>
                    <a:pt x="1471774" y="812800"/>
                    <a:pt x="1456375" y="812800"/>
                  </a:cubicBezTo>
                  <a:lnTo>
                    <a:pt x="27882" y="812800"/>
                  </a:lnTo>
                  <a:cubicBezTo>
                    <a:pt x="12483" y="812800"/>
                    <a:pt x="0" y="800317"/>
                    <a:pt x="0" y="784918"/>
                  </a:cubicBezTo>
                  <a:lnTo>
                    <a:pt x="0" y="27882"/>
                  </a:lnTo>
                  <a:cubicBezTo>
                    <a:pt x="0" y="12483"/>
                    <a:pt x="12483" y="0"/>
                    <a:pt x="27882" y="0"/>
                  </a:cubicBezTo>
                  <a:close/>
                </a:path>
              </a:pathLst>
            </a:custGeom>
            <a:blipFill>
              <a:blip r:embed="rId14"/>
              <a:stretch>
                <a:fillRect l="-150" r="-150"/>
              </a:stretch>
            </a:blipFill>
          </p:spPr>
          <p:txBody>
            <a:bodyPr/>
            <a:lstStyle/>
            <a:p>
              <a:endParaRPr lang="es-VE"/>
            </a:p>
          </p:txBody>
        </p:sp>
      </p:grpSp>
      <p:grpSp>
        <p:nvGrpSpPr>
          <p:cNvPr id="32" name="Group 32"/>
          <p:cNvGrpSpPr/>
          <p:nvPr/>
        </p:nvGrpSpPr>
        <p:grpSpPr>
          <a:xfrm>
            <a:off x="3421527" y="3909390"/>
            <a:ext cx="1927728" cy="2468220"/>
            <a:chOff x="0" y="0"/>
            <a:chExt cx="634813" cy="812800"/>
          </a:xfrm>
        </p:grpSpPr>
        <p:sp>
          <p:nvSpPr>
            <p:cNvPr id="33" name="Freeform 33"/>
            <p:cNvSpPr/>
            <p:nvPr/>
          </p:nvSpPr>
          <p:spPr>
            <a:xfrm>
              <a:off x="0" y="0"/>
              <a:ext cx="634813" cy="812800"/>
            </a:xfrm>
            <a:custGeom>
              <a:avLst/>
              <a:gdLst/>
              <a:ahLst/>
              <a:cxnLst/>
              <a:rect l="l" t="t" r="r" b="b"/>
              <a:pathLst>
                <a:path w="634813" h="812800">
                  <a:moveTo>
                    <a:pt x="317406" y="812800"/>
                  </a:moveTo>
                  <a:lnTo>
                    <a:pt x="0" y="406400"/>
                  </a:lnTo>
                  <a:lnTo>
                    <a:pt x="203200" y="406400"/>
                  </a:lnTo>
                  <a:lnTo>
                    <a:pt x="203200" y="0"/>
                  </a:lnTo>
                  <a:lnTo>
                    <a:pt x="431613" y="0"/>
                  </a:lnTo>
                  <a:lnTo>
                    <a:pt x="431613" y="406400"/>
                  </a:lnTo>
                  <a:lnTo>
                    <a:pt x="634813" y="406400"/>
                  </a:lnTo>
                  <a:lnTo>
                    <a:pt x="317406" y="812800"/>
                  </a:ln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34" name="TextBox 34"/>
            <p:cNvSpPr txBox="1"/>
            <p:nvPr/>
          </p:nvSpPr>
          <p:spPr>
            <a:xfrm>
              <a:off x="203200" y="-38100"/>
              <a:ext cx="228413" cy="74930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746841" y="7123790"/>
            <a:ext cx="7315200" cy="1518443"/>
          </a:xfrm>
          <a:custGeom>
            <a:avLst/>
            <a:gdLst/>
            <a:ahLst/>
            <a:cxnLst/>
            <a:rect l="l" t="t" r="r" b="b"/>
            <a:pathLst>
              <a:path w="7315200" h="1518443">
                <a:moveTo>
                  <a:pt x="0" y="0"/>
                </a:moveTo>
                <a:lnTo>
                  <a:pt x="7315200" y="0"/>
                </a:lnTo>
                <a:lnTo>
                  <a:pt x="7315200" y="1518443"/>
                </a:lnTo>
                <a:lnTo>
                  <a:pt x="0" y="151844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VE"/>
          </a:p>
        </p:txBody>
      </p:sp>
      <p:sp>
        <p:nvSpPr>
          <p:cNvPr id="36" name="Freeform 36"/>
          <p:cNvSpPr/>
          <p:nvPr/>
        </p:nvSpPr>
        <p:spPr>
          <a:xfrm>
            <a:off x="1487130" y="6548938"/>
            <a:ext cx="5834622" cy="2416277"/>
          </a:xfrm>
          <a:custGeom>
            <a:avLst/>
            <a:gdLst/>
            <a:ahLst/>
            <a:cxnLst/>
            <a:rect l="l" t="t" r="r" b="b"/>
            <a:pathLst>
              <a:path w="5834622" h="2416277">
                <a:moveTo>
                  <a:pt x="0" y="0"/>
                </a:moveTo>
                <a:lnTo>
                  <a:pt x="5834622" y="0"/>
                </a:lnTo>
                <a:lnTo>
                  <a:pt x="5834622" y="2416277"/>
                </a:lnTo>
                <a:lnTo>
                  <a:pt x="0" y="2416277"/>
                </a:lnTo>
                <a:lnTo>
                  <a:pt x="0" y="0"/>
                </a:lnTo>
                <a:close/>
              </a:path>
            </a:pathLst>
          </a:custGeom>
          <a:blipFill>
            <a:blip r:embed="rId17"/>
            <a:stretch>
              <a:fillRect/>
            </a:stretch>
          </a:blipFill>
        </p:spPr>
        <p:txBody>
          <a:bodyPr/>
          <a:lstStyle/>
          <a:p>
            <a:endParaRPr lang="es-VE"/>
          </a:p>
        </p:txBody>
      </p:sp>
      <p:grpSp>
        <p:nvGrpSpPr>
          <p:cNvPr id="37" name="Group 37"/>
          <p:cNvGrpSpPr/>
          <p:nvPr/>
        </p:nvGrpSpPr>
        <p:grpSpPr>
          <a:xfrm>
            <a:off x="9842738" y="9433050"/>
            <a:ext cx="621722" cy="621722"/>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9038876" y="3042079"/>
            <a:ext cx="9249124" cy="2642971"/>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INGRESAR DIRECCION</a:t>
            </a:r>
          </a:p>
        </p:txBody>
      </p:sp>
      <p:grpSp>
        <p:nvGrpSpPr>
          <p:cNvPr id="41" name="Group 41"/>
          <p:cNvGrpSpPr/>
          <p:nvPr/>
        </p:nvGrpSpPr>
        <p:grpSpPr>
          <a:xfrm>
            <a:off x="1028700" y="3598529"/>
            <a:ext cx="621722" cy="62172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14061448" y="1712059"/>
            <a:ext cx="469596" cy="469596"/>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939"/>
                </a:lnSpc>
              </a:pPr>
              <a:endParaRPr/>
            </a:p>
          </p:txBody>
        </p:sp>
      </p:grpSp>
      <p:grpSp>
        <p:nvGrpSpPr>
          <p:cNvPr id="47" name="Group 47"/>
          <p:cNvGrpSpPr/>
          <p:nvPr/>
        </p:nvGrpSpPr>
        <p:grpSpPr>
          <a:xfrm>
            <a:off x="13663438" y="2323533"/>
            <a:ext cx="398010" cy="398010"/>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14732459" y="1233265"/>
            <a:ext cx="546633" cy="54663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3485008" y="3006619"/>
            <a:ext cx="356860" cy="356860"/>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txBody>
            <a:bodyPr/>
            <a:lstStyle/>
            <a:p>
              <a:endParaRPr lang="es-VE"/>
            </a:p>
          </p:txBody>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9144000" y="5904515"/>
            <a:ext cx="7920383" cy="3060700"/>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Raleway Medium"/>
                <a:ea typeface="Raleway Medium"/>
                <a:cs typeface="Raleway Medium"/>
                <a:sym typeface="Raleway Medium"/>
              </a:rPr>
              <a:t>Cuando se agrega una nueva dirección a la caché, el sistema verifica si ya está presente en el nivel correspondiente (L1, L2 o L3). Si la dirección no está, ocurre un fallo de caché y se buscan los datos en niveles inferiores o, eventualmente, en la memoria principal. Una vez obtenidos, se almacenan en el nivel actual, siguiendo la política de reemplazo LRU.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VE"/>
          </a:p>
        </p:txBody>
      </p:sp>
      <p:sp>
        <p:nvSpPr>
          <p:cNvPr id="3" name="Freeform 3"/>
          <p:cNvSpPr/>
          <p:nvPr/>
        </p:nvSpPr>
        <p:spPr>
          <a:xfrm>
            <a:off x="12434221" y="-446483"/>
            <a:ext cx="9993248" cy="8531735"/>
          </a:xfrm>
          <a:custGeom>
            <a:avLst/>
            <a:gdLst/>
            <a:ahLst/>
            <a:cxnLst/>
            <a:rect l="l" t="t" r="r" b="b"/>
            <a:pathLst>
              <a:path w="9993248" h="8531735">
                <a:moveTo>
                  <a:pt x="0" y="0"/>
                </a:moveTo>
                <a:lnTo>
                  <a:pt x="9993248" y="0"/>
                </a:lnTo>
                <a:lnTo>
                  <a:pt x="9993248" y="8531735"/>
                </a:lnTo>
                <a:lnTo>
                  <a:pt x="0" y="8531735"/>
                </a:lnTo>
                <a:lnTo>
                  <a:pt x="0" y="0"/>
                </a:lnTo>
                <a:close/>
              </a:path>
            </a:pathLst>
          </a:custGeom>
          <a:blipFill>
            <a:blip r:embed="rId3">
              <a:alphaModFix amt="46000"/>
            </a:blip>
            <a:stretch>
              <a:fillRect/>
            </a:stretch>
          </a:blipFill>
        </p:spPr>
        <p:txBody>
          <a:bodyPr/>
          <a:lstStyle/>
          <a:p>
            <a:endParaRPr lang="es-VE"/>
          </a:p>
        </p:txBody>
      </p:sp>
      <p:sp>
        <p:nvSpPr>
          <p:cNvPr id="4" name="Freeform 4"/>
          <p:cNvSpPr/>
          <p:nvPr/>
        </p:nvSpPr>
        <p:spPr>
          <a:xfrm>
            <a:off x="9144000" y="8878539"/>
            <a:ext cx="663074" cy="379761"/>
          </a:xfrm>
          <a:custGeom>
            <a:avLst/>
            <a:gdLst/>
            <a:ahLst/>
            <a:cxnLst/>
            <a:rect l="l" t="t" r="r" b="b"/>
            <a:pathLst>
              <a:path w="663074" h="379761">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VE"/>
          </a:p>
        </p:txBody>
      </p:sp>
      <p:sp>
        <p:nvSpPr>
          <p:cNvPr id="5" name="Freeform 5"/>
          <p:cNvSpPr/>
          <p:nvPr/>
        </p:nvSpPr>
        <p:spPr>
          <a:xfrm>
            <a:off x="10315196" y="-52368"/>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VE"/>
          </a:p>
        </p:txBody>
      </p:sp>
      <p:pic>
        <p:nvPicPr>
          <p:cNvPr id="6" name="Picture 6"/>
          <p:cNvPicPr>
            <a:picLocks noChangeAspect="1"/>
          </p:cNvPicPr>
          <p:nvPr/>
        </p:nvPicPr>
        <p:blipFill>
          <a:blip r:embed="rId8"/>
          <a:srcRect/>
          <a:stretch>
            <a:fillRect/>
          </a:stretch>
        </p:blipFill>
        <p:spPr>
          <a:xfrm>
            <a:off x="0" y="2903111"/>
            <a:ext cx="16230600" cy="2840355"/>
          </a:xfrm>
          <a:prstGeom prst="rect">
            <a:avLst/>
          </a:prstGeom>
        </p:spPr>
      </p:pic>
      <p:sp>
        <p:nvSpPr>
          <p:cNvPr id="7" name="Freeform 7"/>
          <p:cNvSpPr/>
          <p:nvPr/>
        </p:nvSpPr>
        <p:spPr>
          <a:xfrm>
            <a:off x="1294247" y="1816655"/>
            <a:ext cx="6627787" cy="6753178"/>
          </a:xfrm>
          <a:custGeom>
            <a:avLst/>
            <a:gdLst/>
            <a:ahLst/>
            <a:cxnLst/>
            <a:rect l="l" t="t" r="r" b="b"/>
            <a:pathLst>
              <a:path w="6627787" h="6753178">
                <a:moveTo>
                  <a:pt x="0" y="0"/>
                </a:moveTo>
                <a:lnTo>
                  <a:pt x="6627787" y="0"/>
                </a:lnTo>
                <a:lnTo>
                  <a:pt x="6627787" y="6753178"/>
                </a:lnTo>
                <a:lnTo>
                  <a:pt x="0" y="6753178"/>
                </a:lnTo>
                <a:lnTo>
                  <a:pt x="0" y="0"/>
                </a:lnTo>
                <a:close/>
              </a:path>
            </a:pathLst>
          </a:custGeom>
          <a:blipFill>
            <a:blip r:embed="rId9"/>
            <a:stretch>
              <a:fillRect/>
            </a:stretch>
          </a:blipFill>
        </p:spPr>
        <p:txBody>
          <a:bodyPr/>
          <a:lstStyle/>
          <a:p>
            <a:endParaRPr lang="es-VE"/>
          </a:p>
        </p:txBody>
      </p:sp>
      <p:grpSp>
        <p:nvGrpSpPr>
          <p:cNvPr id="8" name="Group 8"/>
          <p:cNvGrpSpPr/>
          <p:nvPr/>
        </p:nvGrpSpPr>
        <p:grpSpPr>
          <a:xfrm>
            <a:off x="267687" y="4142579"/>
            <a:ext cx="361419" cy="3614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069426" y="5643013"/>
            <a:ext cx="380348" cy="38034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343626" y="84326"/>
            <a:ext cx="944374" cy="9443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226834" y="6246240"/>
            <a:ext cx="324184" cy="320892"/>
            <a:chOff x="0" y="0"/>
            <a:chExt cx="812800" cy="804544"/>
          </a:xfrm>
        </p:grpSpPr>
        <p:sp>
          <p:nvSpPr>
            <p:cNvPr id="18" name="Freeform 18"/>
            <p:cNvSpPr/>
            <p:nvPr/>
          </p:nvSpPr>
          <p:spPr>
            <a:xfrm>
              <a:off x="0" y="0"/>
              <a:ext cx="812800" cy="804544"/>
            </a:xfrm>
            <a:custGeom>
              <a:avLst/>
              <a:gdLst/>
              <a:ahLst/>
              <a:cxnLst/>
              <a:rect l="l" t="t" r="r" b="b"/>
              <a:pathLst>
                <a:path w="812800" h="804544">
                  <a:moveTo>
                    <a:pt x="406400" y="0"/>
                  </a:moveTo>
                  <a:cubicBezTo>
                    <a:pt x="181951" y="0"/>
                    <a:pt x="0" y="180103"/>
                    <a:pt x="0" y="402272"/>
                  </a:cubicBezTo>
                  <a:cubicBezTo>
                    <a:pt x="0" y="624441"/>
                    <a:pt x="181951" y="804544"/>
                    <a:pt x="406400" y="804544"/>
                  </a:cubicBezTo>
                  <a:cubicBezTo>
                    <a:pt x="630849" y="804544"/>
                    <a:pt x="812800" y="624441"/>
                    <a:pt x="812800" y="402272"/>
                  </a:cubicBezTo>
                  <a:cubicBezTo>
                    <a:pt x="812800" y="180103"/>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9" name="TextBox 19"/>
            <p:cNvSpPr txBox="1"/>
            <p:nvPr/>
          </p:nvSpPr>
          <p:spPr>
            <a:xfrm>
              <a:off x="76200" y="37326"/>
              <a:ext cx="660400" cy="69179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465913" y="750545"/>
            <a:ext cx="722838" cy="72283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67687" y="84326"/>
            <a:ext cx="722838" cy="72283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5992475" y="9258300"/>
            <a:ext cx="790418" cy="79041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093426" y="9653509"/>
            <a:ext cx="467538" cy="46753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897881" y="2594404"/>
            <a:ext cx="722838" cy="72283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9232976" y="3045986"/>
            <a:ext cx="7355471" cy="2653647"/>
          </a:xfrm>
          <a:prstGeom prst="rect">
            <a:avLst/>
          </a:prstGeom>
        </p:spPr>
        <p:txBody>
          <a:bodyPr lIns="0" tIns="0" rIns="0" bIns="0" rtlCol="0" anchor="t">
            <a:spAutoFit/>
          </a:bodyPr>
          <a:lstStyle/>
          <a:p>
            <a:pPr algn="l">
              <a:lnSpc>
                <a:spcPts val="10289"/>
              </a:lnSpc>
            </a:pPr>
            <a:r>
              <a:rPr lang="en-US" sz="9799">
                <a:solidFill>
                  <a:srgbClr val="C4459F"/>
                </a:solidFill>
                <a:latin typeface="Anton"/>
                <a:ea typeface="Anton"/>
                <a:cs typeface="Anton"/>
                <a:sym typeface="Anton"/>
              </a:rPr>
              <a:t>LLENADO DE LA</a:t>
            </a:r>
          </a:p>
          <a:p>
            <a:pPr algn="l">
              <a:lnSpc>
                <a:spcPts val="10289"/>
              </a:lnSpc>
            </a:pPr>
            <a:r>
              <a:rPr lang="en-US" sz="9799">
                <a:solidFill>
                  <a:srgbClr val="C4459F"/>
                </a:solidFill>
                <a:latin typeface="Anton"/>
                <a:ea typeface="Anton"/>
                <a:cs typeface="Anton"/>
                <a:sym typeface="Anton"/>
              </a:rPr>
              <a:t>CACHE</a:t>
            </a:r>
          </a:p>
        </p:txBody>
      </p:sp>
      <p:sp>
        <p:nvSpPr>
          <p:cNvPr id="36" name="TextBox 36"/>
          <p:cNvSpPr txBox="1"/>
          <p:nvPr/>
        </p:nvSpPr>
        <p:spPr>
          <a:xfrm>
            <a:off x="8950520" y="5947283"/>
            <a:ext cx="7920383" cy="2622550"/>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Raleway Medium"/>
                <a:ea typeface="Raleway Medium"/>
                <a:cs typeface="Raleway Medium"/>
                <a:sym typeface="Raleway Medium"/>
              </a:rPr>
              <a:t>Cuando la caché alcanza su capacidad máxima, podemos seguir añadiendo nuevas direcciones. Estas reemplazarán las posiciones más antiguas en la caché conforme a la política LRU. Asimismo, es posible consultar cuáles direcciones han sido almacenadas previamente en ella.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VE"/>
          </a:p>
        </p:txBody>
      </p:sp>
      <p:sp>
        <p:nvSpPr>
          <p:cNvPr id="3" name="Freeform 3"/>
          <p:cNvSpPr/>
          <p:nvPr/>
        </p:nvSpPr>
        <p:spPr>
          <a:xfrm>
            <a:off x="-3790978" y="-4114800"/>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es-VE"/>
          </a:p>
        </p:txBody>
      </p:sp>
      <p:sp>
        <p:nvSpPr>
          <p:cNvPr id="4" name="Freeform 4"/>
          <p:cNvSpPr/>
          <p:nvPr/>
        </p:nvSpPr>
        <p:spPr>
          <a:xfrm>
            <a:off x="6058158" y="9666599"/>
            <a:ext cx="663074" cy="379761"/>
          </a:xfrm>
          <a:custGeom>
            <a:avLst/>
            <a:gdLst/>
            <a:ahLst/>
            <a:cxnLst/>
            <a:rect l="l" t="t" r="r" b="b"/>
            <a:pathLst>
              <a:path w="663074" h="379761">
                <a:moveTo>
                  <a:pt x="0" y="0"/>
                </a:moveTo>
                <a:lnTo>
                  <a:pt x="663074" y="0"/>
                </a:lnTo>
                <a:lnTo>
                  <a:pt x="663074"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VE"/>
          </a:p>
        </p:txBody>
      </p:sp>
      <p:grpSp>
        <p:nvGrpSpPr>
          <p:cNvPr id="5" name="Group 5"/>
          <p:cNvGrpSpPr/>
          <p:nvPr/>
        </p:nvGrpSpPr>
        <p:grpSpPr>
          <a:xfrm>
            <a:off x="17257370" y="6439741"/>
            <a:ext cx="1030630" cy="10306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144000" y="6191476"/>
            <a:ext cx="3519591" cy="4095524"/>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37327" r="-37327"/>
              </a:stretch>
            </a:blipFill>
            <a:ln w="38100" cap="sq">
              <a:gradFill>
                <a:gsLst>
                  <a:gs pos="0">
                    <a:srgbClr val="5960DC">
                      <a:alpha val="100000"/>
                    </a:srgbClr>
                  </a:gs>
                  <a:gs pos="100000">
                    <a:srgbClr val="FF99FF">
                      <a:alpha val="100000"/>
                    </a:srgbClr>
                  </a:gs>
                </a:gsLst>
                <a:lin ang="0"/>
              </a:gradFill>
              <a:prstDash val="solid"/>
              <a:miter/>
            </a:ln>
          </p:spPr>
          <p:txBody>
            <a:bodyPr/>
            <a:lstStyle/>
            <a:p>
              <a:endParaRPr lang="es-VE"/>
            </a:p>
          </p:txBody>
        </p:sp>
      </p:grpSp>
      <p:sp>
        <p:nvSpPr>
          <p:cNvPr id="10" name="TextBox 10"/>
          <p:cNvSpPr txBox="1"/>
          <p:nvPr/>
        </p:nvSpPr>
        <p:spPr>
          <a:xfrm>
            <a:off x="1166220" y="2864752"/>
            <a:ext cx="7355471" cy="2642971"/>
          </a:xfrm>
          <a:prstGeom prst="rect">
            <a:avLst/>
          </a:prstGeom>
        </p:spPr>
        <p:txBody>
          <a:bodyPr lIns="0" tIns="0" rIns="0" bIns="0" rtlCol="0" anchor="t">
            <a:spAutoFit/>
          </a:bodyPr>
          <a:lstStyle/>
          <a:p>
            <a:pPr algn="l">
              <a:lnSpc>
                <a:spcPts val="10288"/>
              </a:lnSpc>
            </a:pPr>
            <a:r>
              <a:rPr lang="en-US" sz="9799">
                <a:solidFill>
                  <a:srgbClr val="1F2374"/>
                </a:solidFill>
                <a:latin typeface="Anton"/>
                <a:ea typeface="Anton"/>
                <a:cs typeface="Anton"/>
                <a:sym typeface="Anton"/>
              </a:rPr>
              <a:t>CACHE INCLUSIVA</a:t>
            </a:r>
          </a:p>
        </p:txBody>
      </p:sp>
      <p:grpSp>
        <p:nvGrpSpPr>
          <p:cNvPr id="11" name="Group 11"/>
          <p:cNvGrpSpPr/>
          <p:nvPr/>
        </p:nvGrpSpPr>
        <p:grpSpPr>
          <a:xfrm>
            <a:off x="11157206" y="4549645"/>
            <a:ext cx="1030630" cy="103063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2465730" y="394241"/>
            <a:ext cx="4793570" cy="5797234"/>
          </a:xfrm>
          <a:custGeom>
            <a:avLst/>
            <a:gdLst/>
            <a:ahLst/>
            <a:cxnLst/>
            <a:rect l="l" t="t" r="r" b="b"/>
            <a:pathLst>
              <a:path w="4793570" h="5797234">
                <a:moveTo>
                  <a:pt x="0" y="0"/>
                </a:moveTo>
                <a:lnTo>
                  <a:pt x="4793570" y="0"/>
                </a:lnTo>
                <a:lnTo>
                  <a:pt x="4793570" y="5797235"/>
                </a:lnTo>
                <a:lnTo>
                  <a:pt x="0" y="5797235"/>
                </a:lnTo>
                <a:lnTo>
                  <a:pt x="0" y="0"/>
                </a:lnTo>
                <a:close/>
              </a:path>
            </a:pathLst>
          </a:custGeom>
          <a:blipFill>
            <a:blip r:embed="rId7"/>
            <a:stretch>
              <a:fillRect b="-4282"/>
            </a:stretch>
          </a:blipFill>
        </p:spPr>
        <p:txBody>
          <a:bodyPr/>
          <a:lstStyle/>
          <a:p>
            <a:endParaRPr lang="es-VE"/>
          </a:p>
        </p:txBody>
      </p:sp>
      <p:sp>
        <p:nvSpPr>
          <p:cNvPr id="15" name="TextBox 15"/>
          <p:cNvSpPr txBox="1"/>
          <p:nvPr/>
        </p:nvSpPr>
        <p:spPr>
          <a:xfrm>
            <a:off x="883764" y="5627901"/>
            <a:ext cx="7920383" cy="3937000"/>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Raleway Medium"/>
                <a:ea typeface="Raleway Medium"/>
                <a:cs typeface="Raleway Medium"/>
                <a:sym typeface="Raleway Medium"/>
              </a:rPr>
              <a:t>Una caché inclusiva es un tipo de estrategia en la gestión de memoria en sistemas informáticos. Su característica principal es que los datos almacenados en una caché de nivel superior (más rápida) también están presentes en la caché de nivel inferior (más lenta). Esto significa que los datos no se eliminan de la caché inferior cuando se almacenan en la superior, creando redundancia en los niveles de caché.</a:t>
            </a:r>
          </a:p>
        </p:txBody>
      </p:sp>
      <p:grpSp>
        <p:nvGrpSpPr>
          <p:cNvPr id="16" name="Group 16"/>
          <p:cNvGrpSpPr/>
          <p:nvPr/>
        </p:nvGrpSpPr>
        <p:grpSpPr>
          <a:xfrm>
            <a:off x="17410341" y="213069"/>
            <a:ext cx="362344" cy="36234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504102" y="3247064"/>
            <a:ext cx="339853" cy="33985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496650" y="575414"/>
            <a:ext cx="634459" cy="63445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3156322" y="9323658"/>
            <a:ext cx="482486" cy="48248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VE"/>
          </a:p>
        </p:txBody>
      </p:sp>
      <p:grpSp>
        <p:nvGrpSpPr>
          <p:cNvPr id="3" name="Group 3"/>
          <p:cNvGrpSpPr/>
          <p:nvPr/>
        </p:nvGrpSpPr>
        <p:grpSpPr>
          <a:xfrm>
            <a:off x="-1161005" y="2475293"/>
            <a:ext cx="20887092" cy="1789680"/>
            <a:chOff x="0" y="0"/>
            <a:chExt cx="5501127" cy="471356"/>
          </a:xfrm>
        </p:grpSpPr>
        <p:sp>
          <p:nvSpPr>
            <p:cNvPr id="4" name="Freeform 4"/>
            <p:cNvSpPr/>
            <p:nvPr/>
          </p:nvSpPr>
          <p:spPr>
            <a:xfrm>
              <a:off x="0" y="0"/>
              <a:ext cx="5501127" cy="471356"/>
            </a:xfrm>
            <a:custGeom>
              <a:avLst/>
              <a:gdLst/>
              <a:ahLst/>
              <a:cxnLst/>
              <a:rect l="l" t="t" r="r" b="b"/>
              <a:pathLst>
                <a:path w="5501127" h="471356">
                  <a:moveTo>
                    <a:pt x="18903" y="0"/>
                  </a:moveTo>
                  <a:lnTo>
                    <a:pt x="5482224" y="0"/>
                  </a:lnTo>
                  <a:cubicBezTo>
                    <a:pt x="5492664" y="0"/>
                    <a:pt x="5501127" y="8463"/>
                    <a:pt x="5501127" y="18903"/>
                  </a:cubicBezTo>
                  <a:lnTo>
                    <a:pt x="5501127" y="452453"/>
                  </a:lnTo>
                  <a:cubicBezTo>
                    <a:pt x="5501127" y="457466"/>
                    <a:pt x="5499135" y="462274"/>
                    <a:pt x="5495590" y="465819"/>
                  </a:cubicBezTo>
                  <a:cubicBezTo>
                    <a:pt x="5492045" y="469364"/>
                    <a:pt x="5487237" y="471356"/>
                    <a:pt x="5482224" y="471356"/>
                  </a:cubicBezTo>
                  <a:lnTo>
                    <a:pt x="18903" y="471356"/>
                  </a:lnTo>
                  <a:cubicBezTo>
                    <a:pt x="13890" y="471356"/>
                    <a:pt x="9082" y="469364"/>
                    <a:pt x="5537" y="465819"/>
                  </a:cubicBezTo>
                  <a:cubicBezTo>
                    <a:pt x="1992" y="462274"/>
                    <a:pt x="0" y="457466"/>
                    <a:pt x="0" y="452453"/>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txBody>
            <a:bodyPr/>
            <a:lstStyle/>
            <a:p>
              <a:endParaRPr lang="es-VE"/>
            </a:p>
          </p:txBody>
        </p:sp>
        <p:sp>
          <p:nvSpPr>
            <p:cNvPr id="5" name="TextBox 5"/>
            <p:cNvSpPr txBox="1"/>
            <p:nvPr/>
          </p:nvSpPr>
          <p:spPr>
            <a:xfrm>
              <a:off x="0" y="-38100"/>
              <a:ext cx="5501127" cy="50945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011993" y="9258300"/>
            <a:ext cx="663074" cy="379761"/>
          </a:xfrm>
          <a:custGeom>
            <a:avLst/>
            <a:gdLst/>
            <a:ahLst/>
            <a:cxnLst/>
            <a:rect l="l" t="t" r="r" b="b"/>
            <a:pathLst>
              <a:path w="663074" h="379761">
                <a:moveTo>
                  <a:pt x="0" y="0"/>
                </a:moveTo>
                <a:lnTo>
                  <a:pt x="663075" y="0"/>
                </a:lnTo>
                <a:lnTo>
                  <a:pt x="663075" y="379761"/>
                </a:lnTo>
                <a:lnTo>
                  <a:pt x="0" y="379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VE"/>
          </a:p>
        </p:txBody>
      </p:sp>
      <p:sp>
        <p:nvSpPr>
          <p:cNvPr id="7" name="TextBox 7"/>
          <p:cNvSpPr txBox="1"/>
          <p:nvPr/>
        </p:nvSpPr>
        <p:spPr>
          <a:xfrm>
            <a:off x="2276007" y="2916251"/>
            <a:ext cx="13735987" cy="1348722"/>
          </a:xfrm>
          <a:prstGeom prst="rect">
            <a:avLst/>
          </a:prstGeom>
        </p:spPr>
        <p:txBody>
          <a:bodyPr lIns="0" tIns="0" rIns="0" bIns="0" rtlCol="0" anchor="t">
            <a:spAutoFit/>
          </a:bodyPr>
          <a:lstStyle/>
          <a:p>
            <a:pPr algn="ctr">
              <a:lnSpc>
                <a:spcPts val="10289"/>
              </a:lnSpc>
            </a:pPr>
            <a:r>
              <a:rPr lang="en-US" sz="9799">
                <a:solidFill>
                  <a:srgbClr val="C4459F"/>
                </a:solidFill>
                <a:latin typeface="Anton"/>
                <a:ea typeface="Anton"/>
                <a:cs typeface="Anton"/>
                <a:sym typeface="Anton"/>
              </a:rPr>
              <a:t>CACHE EXCLUSIVA</a:t>
            </a:r>
          </a:p>
        </p:txBody>
      </p:sp>
      <p:sp>
        <p:nvSpPr>
          <p:cNvPr id="8" name="Freeform 8"/>
          <p:cNvSpPr/>
          <p:nvPr/>
        </p:nvSpPr>
        <p:spPr>
          <a:xfrm>
            <a:off x="-1776175" y="-2008268"/>
            <a:ext cx="5814884" cy="4964457"/>
          </a:xfrm>
          <a:custGeom>
            <a:avLst/>
            <a:gdLst/>
            <a:ahLst/>
            <a:cxnLst/>
            <a:rect l="l" t="t" r="r" b="b"/>
            <a:pathLst>
              <a:path w="5814884" h="4964457">
                <a:moveTo>
                  <a:pt x="0" y="0"/>
                </a:moveTo>
                <a:lnTo>
                  <a:pt x="5814883" y="0"/>
                </a:lnTo>
                <a:lnTo>
                  <a:pt x="5814883" y="4964457"/>
                </a:lnTo>
                <a:lnTo>
                  <a:pt x="0" y="4964457"/>
                </a:lnTo>
                <a:lnTo>
                  <a:pt x="0" y="0"/>
                </a:lnTo>
                <a:close/>
              </a:path>
            </a:pathLst>
          </a:custGeom>
          <a:blipFill>
            <a:blip r:embed="rId5">
              <a:alphaModFix amt="46000"/>
            </a:blip>
            <a:stretch>
              <a:fillRect/>
            </a:stretch>
          </a:blipFill>
        </p:spPr>
        <p:txBody>
          <a:bodyPr/>
          <a:lstStyle/>
          <a:p>
            <a:endParaRPr lang="es-VE"/>
          </a:p>
        </p:txBody>
      </p:sp>
      <p:sp>
        <p:nvSpPr>
          <p:cNvPr id="9" name="Freeform 9"/>
          <p:cNvSpPr/>
          <p:nvPr/>
        </p:nvSpPr>
        <p:spPr>
          <a:xfrm>
            <a:off x="774501" y="4631961"/>
            <a:ext cx="4064086" cy="5152937"/>
          </a:xfrm>
          <a:custGeom>
            <a:avLst/>
            <a:gdLst/>
            <a:ahLst/>
            <a:cxnLst/>
            <a:rect l="l" t="t" r="r" b="b"/>
            <a:pathLst>
              <a:path w="4064086" h="5152937">
                <a:moveTo>
                  <a:pt x="0" y="0"/>
                </a:moveTo>
                <a:lnTo>
                  <a:pt x="4064086" y="0"/>
                </a:lnTo>
                <a:lnTo>
                  <a:pt x="4064086" y="5152937"/>
                </a:lnTo>
                <a:lnTo>
                  <a:pt x="0" y="5152937"/>
                </a:lnTo>
                <a:lnTo>
                  <a:pt x="0" y="0"/>
                </a:lnTo>
                <a:close/>
              </a:path>
            </a:pathLst>
          </a:custGeom>
          <a:blipFill>
            <a:blip r:embed="rId6"/>
            <a:stretch>
              <a:fillRect b="-5537"/>
            </a:stretch>
          </a:blipFill>
        </p:spPr>
        <p:txBody>
          <a:bodyPr/>
          <a:lstStyle/>
          <a:p>
            <a:endParaRPr lang="es-VE"/>
          </a:p>
        </p:txBody>
      </p:sp>
      <p:grpSp>
        <p:nvGrpSpPr>
          <p:cNvPr id="10" name="Group 10"/>
          <p:cNvGrpSpPr/>
          <p:nvPr/>
        </p:nvGrpSpPr>
        <p:grpSpPr>
          <a:xfrm>
            <a:off x="7845587" y="3233847"/>
            <a:ext cx="120140" cy="12014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5291852" y="4805465"/>
            <a:ext cx="10720141" cy="2605703"/>
          </a:xfrm>
          <a:prstGeom prst="rect">
            <a:avLst/>
          </a:prstGeom>
        </p:spPr>
        <p:txBody>
          <a:bodyPr lIns="0" tIns="0" rIns="0" bIns="0" rtlCol="0" anchor="t">
            <a:spAutoFit/>
          </a:bodyPr>
          <a:lstStyle/>
          <a:p>
            <a:pPr algn="ctr">
              <a:lnSpc>
                <a:spcPts val="3476"/>
              </a:lnSpc>
              <a:spcBef>
                <a:spcPct val="0"/>
              </a:spcBef>
            </a:pPr>
            <a:r>
              <a:rPr lang="en-US" sz="2483" b="1" dirty="0">
                <a:solidFill>
                  <a:srgbClr val="000000"/>
                </a:solidFill>
                <a:latin typeface="Raleway Medium"/>
                <a:ea typeface="Raleway Medium"/>
                <a:cs typeface="Raleway Medium"/>
                <a:sym typeface="Raleway Medium"/>
              </a:rPr>
              <a:t>Una </a:t>
            </a:r>
            <a:r>
              <a:rPr lang="en-US" sz="2483" b="1" dirty="0" err="1">
                <a:solidFill>
                  <a:srgbClr val="000000"/>
                </a:solidFill>
                <a:latin typeface="Raleway Medium"/>
                <a:ea typeface="Raleway Medium"/>
                <a:cs typeface="Raleway Medium"/>
                <a:sym typeface="Raleway Medium"/>
              </a:rPr>
              <a:t>caché</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exclusiva</a:t>
            </a:r>
            <a:r>
              <a:rPr lang="en-US" sz="2483" b="1" dirty="0">
                <a:solidFill>
                  <a:srgbClr val="000000"/>
                </a:solidFill>
                <a:latin typeface="Raleway Medium"/>
                <a:ea typeface="Raleway Medium"/>
                <a:cs typeface="Raleway Medium"/>
                <a:sym typeface="Raleway Medium"/>
              </a:rPr>
              <a:t> es un </a:t>
            </a:r>
            <a:r>
              <a:rPr lang="en-US" sz="2483" b="1" dirty="0" err="1">
                <a:solidFill>
                  <a:srgbClr val="000000"/>
                </a:solidFill>
                <a:latin typeface="Raleway Medium"/>
                <a:ea typeface="Raleway Medium"/>
                <a:cs typeface="Raleway Medium"/>
                <a:sym typeface="Raleway Medium"/>
              </a:rPr>
              <a:t>tipo</a:t>
            </a:r>
            <a:r>
              <a:rPr lang="en-US" sz="2483" b="1" dirty="0">
                <a:solidFill>
                  <a:srgbClr val="000000"/>
                </a:solidFill>
                <a:latin typeface="Raleway Medium"/>
                <a:ea typeface="Raleway Medium"/>
                <a:cs typeface="Raleway Medium"/>
                <a:sym typeface="Raleway Medium"/>
              </a:rPr>
              <a:t> de </a:t>
            </a:r>
            <a:r>
              <a:rPr lang="en-US" sz="2483" b="1" dirty="0" err="1">
                <a:solidFill>
                  <a:srgbClr val="000000"/>
                </a:solidFill>
                <a:latin typeface="Raleway Medium"/>
                <a:ea typeface="Raleway Medium"/>
                <a:cs typeface="Raleway Medium"/>
                <a:sym typeface="Raleway Medium"/>
              </a:rPr>
              <a:t>memoria</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caché</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utilizada</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en</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algunos</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sistemas</a:t>
            </a:r>
            <a:r>
              <a:rPr lang="en-US" sz="2483" b="1" dirty="0">
                <a:solidFill>
                  <a:srgbClr val="000000"/>
                </a:solidFill>
                <a:latin typeface="Raleway Medium"/>
                <a:ea typeface="Raleway Medium"/>
                <a:cs typeface="Raleway Medium"/>
                <a:sym typeface="Raleway Medium"/>
              </a:rPr>
              <a:t> de </a:t>
            </a:r>
            <a:r>
              <a:rPr lang="en-US" sz="2483" b="1" dirty="0" err="1">
                <a:solidFill>
                  <a:srgbClr val="000000"/>
                </a:solidFill>
                <a:latin typeface="Raleway Medium"/>
                <a:ea typeface="Raleway Medium"/>
                <a:cs typeface="Raleway Medium"/>
                <a:sym typeface="Raleway Medium"/>
              </a:rPr>
              <a:t>computación</a:t>
            </a:r>
            <a:r>
              <a:rPr lang="en-US" sz="2483" b="1" dirty="0">
                <a:solidFill>
                  <a:srgbClr val="000000"/>
                </a:solidFill>
                <a:latin typeface="Raleway Medium"/>
                <a:ea typeface="Raleway Medium"/>
                <a:cs typeface="Raleway Medium"/>
                <a:sym typeface="Raleway Medium"/>
              </a:rPr>
              <a:t> para </a:t>
            </a:r>
            <a:r>
              <a:rPr lang="en-US" sz="2483" b="1" dirty="0" err="1">
                <a:solidFill>
                  <a:srgbClr val="000000"/>
                </a:solidFill>
                <a:latin typeface="Raleway Medium"/>
                <a:ea typeface="Raleway Medium"/>
                <a:cs typeface="Raleway Medium"/>
                <a:sym typeface="Raleway Medium"/>
              </a:rPr>
              <a:t>optimizar</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el</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acceso</a:t>
            </a:r>
            <a:r>
              <a:rPr lang="en-US" sz="2483" b="1" dirty="0">
                <a:solidFill>
                  <a:srgbClr val="000000"/>
                </a:solidFill>
                <a:latin typeface="Raleway Medium"/>
                <a:ea typeface="Raleway Medium"/>
                <a:cs typeface="Raleway Medium"/>
                <a:sym typeface="Raleway Medium"/>
              </a:rPr>
              <a:t> a </a:t>
            </a:r>
            <a:r>
              <a:rPr lang="en-US" sz="2483" b="1" dirty="0" err="1">
                <a:solidFill>
                  <a:srgbClr val="000000"/>
                </a:solidFill>
                <a:latin typeface="Raleway Medium"/>
                <a:ea typeface="Raleway Medium"/>
                <a:cs typeface="Raleway Medium"/>
                <a:sym typeface="Raleway Medium"/>
              </a:rPr>
              <a:t>los</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datos</a:t>
            </a:r>
            <a:r>
              <a:rPr lang="en-US" sz="2483" b="1" dirty="0">
                <a:solidFill>
                  <a:srgbClr val="000000"/>
                </a:solidFill>
                <a:latin typeface="Raleway Medium"/>
                <a:ea typeface="Raleway Medium"/>
                <a:cs typeface="Raleway Medium"/>
                <a:sym typeface="Raleway Medium"/>
              </a:rPr>
              <a:t>. Su </a:t>
            </a:r>
            <a:r>
              <a:rPr lang="en-US" sz="2483" b="1" dirty="0" err="1">
                <a:solidFill>
                  <a:srgbClr val="000000"/>
                </a:solidFill>
                <a:latin typeface="Raleway Medium"/>
                <a:ea typeface="Raleway Medium"/>
                <a:cs typeface="Raleway Medium"/>
                <a:sym typeface="Raleway Medium"/>
              </a:rPr>
              <a:t>característica</a:t>
            </a:r>
            <a:r>
              <a:rPr lang="en-US" sz="2483" b="1" dirty="0">
                <a:solidFill>
                  <a:srgbClr val="000000"/>
                </a:solidFill>
                <a:latin typeface="Raleway Medium"/>
                <a:ea typeface="Raleway Medium"/>
                <a:cs typeface="Raleway Medium"/>
                <a:sym typeface="Raleway Medium"/>
              </a:rPr>
              <a:t> principal es que </a:t>
            </a:r>
            <a:r>
              <a:rPr lang="en-US" sz="2483" b="1" dirty="0" err="1">
                <a:solidFill>
                  <a:srgbClr val="000000"/>
                </a:solidFill>
                <a:latin typeface="Raleway Medium"/>
                <a:ea typeface="Raleway Medium"/>
                <a:cs typeface="Raleway Medium"/>
                <a:sym typeface="Raleway Medium"/>
              </a:rPr>
              <a:t>cada</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nivel</a:t>
            </a:r>
            <a:r>
              <a:rPr lang="en-US" sz="2483" b="1" dirty="0">
                <a:solidFill>
                  <a:srgbClr val="000000"/>
                </a:solidFill>
                <a:latin typeface="Raleway Medium"/>
                <a:ea typeface="Raleway Medium"/>
                <a:cs typeface="Raleway Medium"/>
                <a:sym typeface="Raleway Medium"/>
              </a:rPr>
              <a:t> de la </a:t>
            </a:r>
            <a:r>
              <a:rPr lang="en-US" sz="2483" b="1" dirty="0" err="1">
                <a:solidFill>
                  <a:srgbClr val="000000"/>
                </a:solidFill>
                <a:latin typeface="Raleway Medium"/>
                <a:ea typeface="Raleway Medium"/>
                <a:cs typeface="Raleway Medium"/>
                <a:sym typeface="Raleway Medium"/>
              </a:rPr>
              <a:t>jerarquía</a:t>
            </a:r>
            <a:r>
              <a:rPr lang="en-US" sz="2483" b="1" dirty="0">
                <a:solidFill>
                  <a:srgbClr val="000000"/>
                </a:solidFill>
                <a:latin typeface="Raleway Medium"/>
                <a:ea typeface="Raleway Medium"/>
                <a:cs typeface="Raleway Medium"/>
                <a:sym typeface="Raleway Medium"/>
              </a:rPr>
              <a:t> de </a:t>
            </a:r>
            <a:r>
              <a:rPr lang="en-US" sz="2483" b="1" dirty="0" err="1">
                <a:solidFill>
                  <a:srgbClr val="000000"/>
                </a:solidFill>
                <a:latin typeface="Raleway Medium"/>
                <a:ea typeface="Raleway Medium"/>
                <a:cs typeface="Raleway Medium"/>
                <a:sym typeface="Raleway Medium"/>
              </a:rPr>
              <a:t>memoria</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contiene</a:t>
            </a:r>
            <a:r>
              <a:rPr lang="en-US" sz="2483" b="1" dirty="0">
                <a:solidFill>
                  <a:srgbClr val="000000"/>
                </a:solidFill>
                <a:latin typeface="Raleway Medium"/>
                <a:ea typeface="Raleway Medium"/>
                <a:cs typeface="Raleway Medium"/>
                <a:sym typeface="Raleway Medium"/>
              </a:rPr>
              <a:t> un conjunto </a:t>
            </a:r>
            <a:r>
              <a:rPr lang="en-US" sz="2483" b="1" dirty="0" err="1">
                <a:solidFill>
                  <a:srgbClr val="000000"/>
                </a:solidFill>
                <a:latin typeface="Raleway Medium"/>
                <a:ea typeface="Raleway Medium"/>
                <a:cs typeface="Raleway Medium"/>
                <a:sym typeface="Raleway Medium"/>
              </a:rPr>
              <a:t>diferente</a:t>
            </a:r>
            <a:r>
              <a:rPr lang="en-US" sz="2483" b="1" dirty="0">
                <a:solidFill>
                  <a:srgbClr val="000000"/>
                </a:solidFill>
                <a:latin typeface="Raleway Medium"/>
                <a:ea typeface="Raleway Medium"/>
                <a:cs typeface="Raleway Medium"/>
                <a:sym typeface="Raleway Medium"/>
              </a:rPr>
              <a:t> de </a:t>
            </a:r>
            <a:r>
              <a:rPr lang="en-US" sz="2483" b="1" dirty="0" err="1">
                <a:solidFill>
                  <a:srgbClr val="000000"/>
                </a:solidFill>
                <a:latin typeface="Raleway Medium"/>
                <a:ea typeface="Raleway Medium"/>
                <a:cs typeface="Raleway Medium"/>
                <a:sym typeface="Raleway Medium"/>
              </a:rPr>
              <a:t>datos</a:t>
            </a:r>
            <a:r>
              <a:rPr lang="en-US" sz="2483" b="1" dirty="0">
                <a:solidFill>
                  <a:srgbClr val="000000"/>
                </a:solidFill>
                <a:latin typeface="Raleway Medium"/>
                <a:ea typeface="Raleway Medium"/>
                <a:cs typeface="Raleway Medium"/>
                <a:sym typeface="Raleway Medium"/>
              </a:rPr>
              <a:t>, es </a:t>
            </a:r>
            <a:r>
              <a:rPr lang="en-US" sz="2483" b="1" dirty="0" err="1">
                <a:solidFill>
                  <a:srgbClr val="000000"/>
                </a:solidFill>
                <a:latin typeface="Raleway Medium"/>
                <a:ea typeface="Raleway Medium"/>
                <a:cs typeface="Raleway Medium"/>
                <a:sym typeface="Raleway Medium"/>
              </a:rPr>
              <a:t>decir</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los</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datos</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almacenados</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en</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una</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caché</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exclusiva</a:t>
            </a:r>
            <a:r>
              <a:rPr lang="en-US" sz="2483" b="1" dirty="0">
                <a:solidFill>
                  <a:srgbClr val="000000"/>
                </a:solidFill>
                <a:latin typeface="Raleway Medium"/>
                <a:ea typeface="Raleway Medium"/>
                <a:cs typeface="Raleway Medium"/>
                <a:sym typeface="Raleway Medium"/>
              </a:rPr>
              <a:t> no </a:t>
            </a:r>
            <a:r>
              <a:rPr lang="en-US" sz="2483" b="1" dirty="0" err="1">
                <a:solidFill>
                  <a:srgbClr val="000000"/>
                </a:solidFill>
                <a:latin typeface="Raleway Medium"/>
                <a:ea typeface="Raleway Medium"/>
                <a:cs typeface="Raleway Medium"/>
                <a:sym typeface="Raleway Medium"/>
              </a:rPr>
              <a:t>están</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duplicados</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en</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otros</a:t>
            </a:r>
            <a:r>
              <a:rPr lang="en-US" sz="2483" b="1" dirty="0">
                <a:solidFill>
                  <a:srgbClr val="000000"/>
                </a:solidFill>
                <a:latin typeface="Raleway Medium"/>
                <a:ea typeface="Raleway Medium"/>
                <a:cs typeface="Raleway Medium"/>
                <a:sym typeface="Raleway Medium"/>
              </a:rPr>
              <a:t> </a:t>
            </a:r>
            <a:r>
              <a:rPr lang="en-US" sz="2483" b="1" dirty="0" err="1">
                <a:solidFill>
                  <a:srgbClr val="000000"/>
                </a:solidFill>
                <a:latin typeface="Raleway Medium"/>
                <a:ea typeface="Raleway Medium"/>
                <a:cs typeface="Raleway Medium"/>
                <a:sym typeface="Raleway Medium"/>
              </a:rPr>
              <a:t>niveles</a:t>
            </a:r>
            <a:r>
              <a:rPr lang="en-US" sz="2483" b="1" dirty="0">
                <a:solidFill>
                  <a:srgbClr val="000000"/>
                </a:solidFill>
                <a:latin typeface="Raleway Medium"/>
                <a:ea typeface="Raleway Medium"/>
                <a:cs typeface="Raleway Medium"/>
                <a:sym typeface="Raleway Medium"/>
              </a:rPr>
              <a:t> de </a:t>
            </a:r>
            <a:r>
              <a:rPr lang="en-US" sz="2483" b="1" dirty="0" err="1">
                <a:solidFill>
                  <a:srgbClr val="000000"/>
                </a:solidFill>
                <a:latin typeface="Raleway Medium"/>
                <a:ea typeface="Raleway Medium"/>
                <a:cs typeface="Raleway Medium"/>
                <a:sym typeface="Raleway Medium"/>
              </a:rPr>
              <a:t>caché</a:t>
            </a:r>
            <a:r>
              <a:rPr lang="en-US" sz="2483" b="1" dirty="0">
                <a:solidFill>
                  <a:srgbClr val="000000"/>
                </a:solidFill>
                <a:latin typeface="Raleway Medium"/>
                <a:ea typeface="Raleway Medium"/>
                <a:cs typeface="Raleway Medium"/>
                <a:sym typeface="Raleway Medium"/>
              </a:rPr>
              <a:t>.</a:t>
            </a:r>
          </a:p>
        </p:txBody>
      </p:sp>
      <p:grpSp>
        <p:nvGrpSpPr>
          <p:cNvPr id="14" name="Group 14"/>
          <p:cNvGrpSpPr/>
          <p:nvPr/>
        </p:nvGrpSpPr>
        <p:grpSpPr>
          <a:xfrm>
            <a:off x="13434001" y="3188801"/>
            <a:ext cx="330373" cy="33037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918306" y="8113987"/>
            <a:ext cx="352884" cy="35288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928927" y="4631961"/>
            <a:ext cx="660747" cy="66074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167452" y="9448180"/>
            <a:ext cx="473026" cy="47302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6928927" y="367953"/>
            <a:ext cx="465517" cy="46551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15260" y="924820"/>
            <a:ext cx="660747" cy="66074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960DC">
                    <a:alpha val="100000"/>
                  </a:srgbClr>
                </a:gs>
                <a:gs pos="100000">
                  <a:srgbClr val="FF99FF">
                    <a:alpha val="100000"/>
                  </a:srgbClr>
                </a:gs>
              </a:gsLst>
              <a:lin ang="0"/>
            </a:gradFill>
          </p:spPr>
          <p:txBody>
            <a:bodyPr/>
            <a:lstStyle/>
            <a:p>
              <a:endParaRPr lang="es-VE"/>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661325" y="7604761"/>
            <a:ext cx="10682206" cy="1653539"/>
          </a:xfrm>
          <a:prstGeom prst="rect">
            <a:avLst/>
          </a:prstGeom>
        </p:spPr>
        <p:txBody>
          <a:bodyPr lIns="0" tIns="0" rIns="0" bIns="0" rtlCol="0" anchor="t">
            <a:spAutoFit/>
          </a:bodyPr>
          <a:lstStyle/>
          <a:p>
            <a:pPr algn="ctr">
              <a:lnSpc>
                <a:spcPts val="3360"/>
              </a:lnSpc>
            </a:pPr>
            <a:r>
              <a:rPr lang="en-US" sz="2400">
                <a:solidFill>
                  <a:srgbClr val="000000"/>
                </a:solidFill>
                <a:latin typeface="Open Sans"/>
                <a:ea typeface="Open Sans"/>
                <a:cs typeface="Open Sans"/>
                <a:sym typeface="Open Sans"/>
              </a:rPr>
              <a:t>Esta Cache política FIFO (First-In, First-Out) para reemplazar bloques cuando la caché está llena. Esto significa que el bloque más antiguo que fue insertado en la caché es el primero en ser eliminado para hacer espacio para un nuevo bloque.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VE"/>
          </a:p>
        </p:txBody>
      </p:sp>
      <p:sp>
        <p:nvSpPr>
          <p:cNvPr id="3" name="Freeform 3"/>
          <p:cNvSpPr/>
          <p:nvPr/>
        </p:nvSpPr>
        <p:spPr>
          <a:xfrm>
            <a:off x="-3790978" y="-4114800"/>
            <a:ext cx="9639356" cy="8229600"/>
          </a:xfrm>
          <a:custGeom>
            <a:avLst/>
            <a:gdLst/>
            <a:ahLst/>
            <a:cxnLst/>
            <a:rect l="l" t="t" r="r" b="b"/>
            <a:pathLst>
              <a:path w="9639356" h="8229600">
                <a:moveTo>
                  <a:pt x="0" y="0"/>
                </a:moveTo>
                <a:lnTo>
                  <a:pt x="9639356" y="0"/>
                </a:lnTo>
                <a:lnTo>
                  <a:pt x="9639356" y="8229600"/>
                </a:lnTo>
                <a:lnTo>
                  <a:pt x="0" y="8229600"/>
                </a:lnTo>
                <a:lnTo>
                  <a:pt x="0" y="0"/>
                </a:lnTo>
                <a:close/>
              </a:path>
            </a:pathLst>
          </a:custGeom>
          <a:blipFill>
            <a:blip r:embed="rId3">
              <a:alphaModFix amt="46000"/>
            </a:blip>
            <a:stretch>
              <a:fillRect/>
            </a:stretch>
          </a:blipFill>
        </p:spPr>
        <p:txBody>
          <a:bodyPr/>
          <a:lstStyle/>
          <a:p>
            <a:endParaRPr lang="es-VE"/>
          </a:p>
        </p:txBody>
      </p:sp>
      <p:sp>
        <p:nvSpPr>
          <p:cNvPr id="4" name="Freeform 4"/>
          <p:cNvSpPr/>
          <p:nvPr/>
        </p:nvSpPr>
        <p:spPr>
          <a:xfrm>
            <a:off x="8579088" y="9068420"/>
            <a:ext cx="663074" cy="379761"/>
          </a:xfrm>
          <a:custGeom>
            <a:avLst/>
            <a:gdLst/>
            <a:ahLst/>
            <a:cxnLst/>
            <a:rect l="l" t="t" r="r" b="b"/>
            <a:pathLst>
              <a:path w="663074" h="379761">
                <a:moveTo>
                  <a:pt x="0" y="0"/>
                </a:moveTo>
                <a:lnTo>
                  <a:pt x="663074" y="0"/>
                </a:lnTo>
                <a:lnTo>
                  <a:pt x="663074"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VE"/>
          </a:p>
        </p:txBody>
      </p:sp>
      <p:sp>
        <p:nvSpPr>
          <p:cNvPr id="5" name="TextBox 5"/>
          <p:cNvSpPr txBox="1"/>
          <p:nvPr/>
        </p:nvSpPr>
        <p:spPr>
          <a:xfrm>
            <a:off x="4617610" y="4540577"/>
            <a:ext cx="11995930" cy="1348722"/>
          </a:xfrm>
          <a:prstGeom prst="rect">
            <a:avLst/>
          </a:prstGeom>
        </p:spPr>
        <p:txBody>
          <a:bodyPr lIns="0" tIns="0" rIns="0" bIns="0" rtlCol="0" anchor="t">
            <a:spAutoFit/>
          </a:bodyPr>
          <a:lstStyle/>
          <a:p>
            <a:pPr algn="just">
              <a:lnSpc>
                <a:spcPts val="10289"/>
              </a:lnSpc>
            </a:pPr>
            <a:r>
              <a:rPr lang="en-US" sz="9799">
                <a:solidFill>
                  <a:srgbClr val="1F2374"/>
                </a:solidFill>
                <a:latin typeface="Anton"/>
                <a:ea typeface="Anton"/>
                <a:cs typeface="Anton"/>
                <a:sym typeface="Anton"/>
              </a:rPr>
              <a:t>FELIZ DIA A TODOS</a:t>
            </a:r>
          </a:p>
        </p:txBody>
      </p:sp>
      <p:sp>
        <p:nvSpPr>
          <p:cNvPr id="6" name="Freeform 6"/>
          <p:cNvSpPr/>
          <p:nvPr/>
        </p:nvSpPr>
        <p:spPr>
          <a:xfrm>
            <a:off x="14504450" y="-416385"/>
            <a:ext cx="7315200" cy="2646772"/>
          </a:xfrm>
          <a:custGeom>
            <a:avLst/>
            <a:gdLst/>
            <a:ahLst/>
            <a:cxnLst/>
            <a:rect l="l" t="t" r="r" b="b"/>
            <a:pathLst>
              <a:path w="7315200" h="2646772">
                <a:moveTo>
                  <a:pt x="0" y="0"/>
                </a:moveTo>
                <a:lnTo>
                  <a:pt x="7315200" y="0"/>
                </a:lnTo>
                <a:lnTo>
                  <a:pt x="7315200" y="2646772"/>
                </a:lnTo>
                <a:lnTo>
                  <a:pt x="0" y="2646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V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463</Words>
  <Application>Microsoft Office PowerPoint</Application>
  <PresentationFormat>Personalizado</PresentationFormat>
  <Paragraphs>24</Paragraphs>
  <Slides>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vt:i4>
      </vt:variant>
    </vt:vector>
  </HeadingPairs>
  <TitlesOfParts>
    <vt:vector size="15" baseType="lpstr">
      <vt:lpstr>Anton</vt:lpstr>
      <vt:lpstr>Arial</vt:lpstr>
      <vt:lpstr>Calibri</vt:lpstr>
      <vt:lpstr>Raleway Medium</vt:lpstr>
      <vt:lpstr>Open Sans</vt:lpstr>
      <vt:lpstr>Montserrat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Cache multi-nivel</dc:title>
  <cp:lastModifiedBy>Juan Pablo</cp:lastModifiedBy>
  <cp:revision>1</cp:revision>
  <dcterms:created xsi:type="dcterms:W3CDTF">2006-08-16T00:00:00Z</dcterms:created>
  <dcterms:modified xsi:type="dcterms:W3CDTF">2025-03-25T02:21:13Z</dcterms:modified>
  <dc:identifier>DAGiqTqzYjk</dc:identifier>
</cp:coreProperties>
</file>